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Semi-Bold" charset="1" panose="000007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Poppins Light" charset="1" panose="00000400000000000000"/>
      <p:regular r:id="rId18"/>
    </p:embeddedFont>
    <p:embeddedFont>
      <p:font typeface="Poppins Medium" charset="1" panose="00000600000000000000"/>
      <p:regular r:id="rId19"/>
    </p:embeddedFont>
    <p:embeddedFont>
      <p:font typeface="Poppins Bold" charset="1" panose="00000800000000000000"/>
      <p:regular r:id="rId20"/>
    </p:embeddedFont>
    <p:embeddedFont>
      <p:font typeface="Canva Sans Italic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3.jpeg" Type="http://schemas.openxmlformats.org/officeDocument/2006/relationships/image"/><Relationship Id="rId2" Target="../media/image2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88925" y="2115531"/>
            <a:ext cx="5232711" cy="8866638"/>
            <a:chOff x="0" y="0"/>
            <a:chExt cx="1378163" cy="2335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8163" cy="2335246"/>
            </a:xfrm>
            <a:custGeom>
              <a:avLst/>
              <a:gdLst/>
              <a:ahLst/>
              <a:cxnLst/>
              <a:rect r="r" b="b" t="t" l="l"/>
              <a:pathLst>
                <a:path h="2335246" w="1378163">
                  <a:moveTo>
                    <a:pt x="76935" y="0"/>
                  </a:moveTo>
                  <a:lnTo>
                    <a:pt x="1301227" y="0"/>
                  </a:lnTo>
                  <a:cubicBezTo>
                    <a:pt x="1343718" y="0"/>
                    <a:pt x="1378163" y="34445"/>
                    <a:pt x="1378163" y="76935"/>
                  </a:cubicBezTo>
                  <a:lnTo>
                    <a:pt x="1378163" y="2258311"/>
                  </a:lnTo>
                  <a:cubicBezTo>
                    <a:pt x="1378163" y="2300801"/>
                    <a:pt x="1343718" y="2335246"/>
                    <a:pt x="1301227" y="2335246"/>
                  </a:cubicBezTo>
                  <a:lnTo>
                    <a:pt x="76935" y="2335246"/>
                  </a:lnTo>
                  <a:cubicBezTo>
                    <a:pt x="34445" y="2335246"/>
                    <a:pt x="0" y="2300801"/>
                    <a:pt x="0" y="2258311"/>
                  </a:cubicBezTo>
                  <a:lnTo>
                    <a:pt x="0" y="76935"/>
                  </a:lnTo>
                  <a:cubicBezTo>
                    <a:pt x="0" y="34445"/>
                    <a:pt x="34445" y="0"/>
                    <a:pt x="76935" y="0"/>
                  </a:cubicBezTo>
                  <a:close/>
                </a:path>
              </a:pathLst>
            </a:custGeom>
            <a:solidFill>
              <a:srgbClr val="51DE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78163" cy="237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89629" y="7458383"/>
            <a:ext cx="2454387" cy="2457907"/>
            <a:chOff x="0" y="0"/>
            <a:chExt cx="646423" cy="647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6423" cy="647350"/>
            </a:xfrm>
            <a:custGeom>
              <a:avLst/>
              <a:gdLst/>
              <a:ahLst/>
              <a:cxnLst/>
              <a:rect r="r" b="b" t="t" l="l"/>
              <a:pathLst>
                <a:path h="647350" w="646423">
                  <a:moveTo>
                    <a:pt x="151407" y="0"/>
                  </a:moveTo>
                  <a:lnTo>
                    <a:pt x="495016" y="0"/>
                  </a:lnTo>
                  <a:cubicBezTo>
                    <a:pt x="535171" y="0"/>
                    <a:pt x="573682" y="15952"/>
                    <a:pt x="602077" y="44346"/>
                  </a:cubicBezTo>
                  <a:cubicBezTo>
                    <a:pt x="630471" y="72741"/>
                    <a:pt x="646423" y="111252"/>
                    <a:pt x="646423" y="151407"/>
                  </a:cubicBezTo>
                  <a:lnTo>
                    <a:pt x="646423" y="495943"/>
                  </a:lnTo>
                  <a:cubicBezTo>
                    <a:pt x="646423" y="579562"/>
                    <a:pt x="578636" y="647350"/>
                    <a:pt x="495016" y="647350"/>
                  </a:cubicBezTo>
                  <a:lnTo>
                    <a:pt x="151407" y="647350"/>
                  </a:lnTo>
                  <a:cubicBezTo>
                    <a:pt x="111252" y="647350"/>
                    <a:pt x="72741" y="631398"/>
                    <a:pt x="44346" y="603004"/>
                  </a:cubicBezTo>
                  <a:cubicBezTo>
                    <a:pt x="15952" y="574609"/>
                    <a:pt x="0" y="536098"/>
                    <a:pt x="0" y="495943"/>
                  </a:cubicBezTo>
                  <a:lnTo>
                    <a:pt x="0" y="151407"/>
                  </a:lnTo>
                  <a:cubicBezTo>
                    <a:pt x="0" y="111252"/>
                    <a:pt x="15952" y="72741"/>
                    <a:pt x="44346" y="44346"/>
                  </a:cubicBezTo>
                  <a:cubicBezTo>
                    <a:pt x="72741" y="15952"/>
                    <a:pt x="111252" y="0"/>
                    <a:pt x="1514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46423" cy="68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7822" y="1889307"/>
            <a:ext cx="798618" cy="799763"/>
            <a:chOff x="0" y="0"/>
            <a:chExt cx="210336" cy="2106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336" cy="210637"/>
            </a:xfrm>
            <a:custGeom>
              <a:avLst/>
              <a:gdLst/>
              <a:ahLst/>
              <a:cxnLst/>
              <a:rect r="r" b="b" t="t" l="l"/>
              <a:pathLst>
                <a:path h="210637" w="210336">
                  <a:moveTo>
                    <a:pt x="105168" y="0"/>
                  </a:moveTo>
                  <a:lnTo>
                    <a:pt x="105168" y="0"/>
                  </a:lnTo>
                  <a:cubicBezTo>
                    <a:pt x="133060" y="0"/>
                    <a:pt x="159810" y="11080"/>
                    <a:pt x="179533" y="30803"/>
                  </a:cubicBezTo>
                  <a:cubicBezTo>
                    <a:pt x="199256" y="50526"/>
                    <a:pt x="210336" y="77276"/>
                    <a:pt x="210336" y="105168"/>
                  </a:cubicBezTo>
                  <a:lnTo>
                    <a:pt x="210336" y="105469"/>
                  </a:lnTo>
                  <a:cubicBezTo>
                    <a:pt x="210336" y="133362"/>
                    <a:pt x="199256" y="160112"/>
                    <a:pt x="179533" y="179834"/>
                  </a:cubicBezTo>
                  <a:cubicBezTo>
                    <a:pt x="159810" y="199557"/>
                    <a:pt x="133060" y="210637"/>
                    <a:pt x="105168" y="210637"/>
                  </a:cubicBezTo>
                  <a:lnTo>
                    <a:pt x="105168" y="210637"/>
                  </a:lnTo>
                  <a:cubicBezTo>
                    <a:pt x="77276" y="210637"/>
                    <a:pt x="50526" y="199557"/>
                    <a:pt x="30803" y="179834"/>
                  </a:cubicBezTo>
                  <a:cubicBezTo>
                    <a:pt x="11080" y="160112"/>
                    <a:pt x="0" y="133362"/>
                    <a:pt x="0" y="105469"/>
                  </a:cubicBezTo>
                  <a:lnTo>
                    <a:pt x="0" y="105168"/>
                  </a:lnTo>
                  <a:cubicBezTo>
                    <a:pt x="0" y="77276"/>
                    <a:pt x="11080" y="50526"/>
                    <a:pt x="30803" y="30803"/>
                  </a:cubicBezTo>
                  <a:cubicBezTo>
                    <a:pt x="50526" y="11080"/>
                    <a:pt x="77276" y="0"/>
                    <a:pt x="105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0336" cy="24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35201" y="3604519"/>
            <a:ext cx="2651239" cy="1939970"/>
            <a:chOff x="0" y="0"/>
            <a:chExt cx="698269" cy="5109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269" cy="510938"/>
            </a:xfrm>
            <a:custGeom>
              <a:avLst/>
              <a:gdLst/>
              <a:ahLst/>
              <a:cxnLst/>
              <a:rect r="r" b="b" t="t" l="l"/>
              <a:pathLst>
                <a:path h="510938" w="698269">
                  <a:moveTo>
                    <a:pt x="87603" y="0"/>
                  </a:moveTo>
                  <a:lnTo>
                    <a:pt x="610665" y="0"/>
                  </a:lnTo>
                  <a:cubicBezTo>
                    <a:pt x="659047" y="0"/>
                    <a:pt x="698269" y="39221"/>
                    <a:pt x="698269" y="87603"/>
                  </a:cubicBezTo>
                  <a:lnTo>
                    <a:pt x="698269" y="423335"/>
                  </a:lnTo>
                  <a:cubicBezTo>
                    <a:pt x="698269" y="471717"/>
                    <a:pt x="659047" y="510938"/>
                    <a:pt x="610665" y="510938"/>
                  </a:cubicBezTo>
                  <a:lnTo>
                    <a:pt x="87603" y="510938"/>
                  </a:lnTo>
                  <a:cubicBezTo>
                    <a:pt x="39221" y="510938"/>
                    <a:pt x="0" y="471717"/>
                    <a:pt x="0" y="423335"/>
                  </a:cubicBezTo>
                  <a:lnTo>
                    <a:pt x="0" y="87603"/>
                  </a:lnTo>
                  <a:cubicBezTo>
                    <a:pt x="0" y="39221"/>
                    <a:pt x="39221" y="0"/>
                    <a:pt x="87603" y="0"/>
                  </a:cubicBezTo>
                  <a:close/>
                </a:path>
              </a:pathLst>
            </a:custGeom>
            <a:solidFill>
              <a:srgbClr val="51DE9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98269" cy="54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-942209" y="-2660839"/>
            <a:ext cx="8112588" cy="12577128"/>
          </a:xfrm>
          <a:custGeom>
            <a:avLst/>
            <a:gdLst/>
            <a:ahLst/>
            <a:cxnLst/>
            <a:rect r="r" b="b" t="t" l="l"/>
            <a:pathLst>
              <a:path h="12577128" w="8112588">
                <a:moveTo>
                  <a:pt x="8112588" y="0"/>
                </a:moveTo>
                <a:lnTo>
                  <a:pt x="0" y="0"/>
                </a:lnTo>
                <a:lnTo>
                  <a:pt x="0" y="12577129"/>
                </a:lnTo>
                <a:lnTo>
                  <a:pt x="8112588" y="12577129"/>
                </a:lnTo>
                <a:lnTo>
                  <a:pt x="811258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0557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20911" y="3981961"/>
            <a:ext cx="167130" cy="89206"/>
          </a:xfrm>
          <a:custGeom>
            <a:avLst/>
            <a:gdLst/>
            <a:ahLst/>
            <a:cxnLst/>
            <a:rect r="r" b="b" t="t" l="l"/>
            <a:pathLst>
              <a:path h="89206" w="167130">
                <a:moveTo>
                  <a:pt x="0" y="0"/>
                </a:moveTo>
                <a:lnTo>
                  <a:pt x="167130" y="0"/>
                </a:lnTo>
                <a:lnTo>
                  <a:pt x="167130" y="89206"/>
                </a:lnTo>
                <a:lnTo>
                  <a:pt x="0" y="8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942910" y="7657683"/>
            <a:ext cx="5731493" cy="5731493"/>
          </a:xfrm>
          <a:custGeom>
            <a:avLst/>
            <a:gdLst/>
            <a:ahLst/>
            <a:cxnLst/>
            <a:rect r="r" b="b" t="t" l="l"/>
            <a:pathLst>
              <a:path h="5731493" w="5731493">
                <a:moveTo>
                  <a:pt x="0" y="0"/>
                </a:moveTo>
                <a:lnTo>
                  <a:pt x="5731492" y="0"/>
                </a:lnTo>
                <a:lnTo>
                  <a:pt x="5731492" y="5731493"/>
                </a:lnTo>
                <a:lnTo>
                  <a:pt x="0" y="5731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46363" y="1715649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4"/>
                </a:lnTo>
                <a:lnTo>
                  <a:pt x="0" y="7997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4685" y="2590378"/>
            <a:ext cx="8602137" cy="195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8"/>
              </a:lnSpc>
            </a:pPr>
            <a:r>
              <a:rPr lang="en-US" sz="136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4685" y="4579155"/>
            <a:ext cx="7729315" cy="118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b="true" sz="69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POWERED CRM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6242" y="2373506"/>
            <a:ext cx="8962558" cy="6635734"/>
            <a:chOff x="0" y="0"/>
            <a:chExt cx="2360509" cy="17476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0509" cy="1747683"/>
            </a:xfrm>
            <a:custGeom>
              <a:avLst/>
              <a:gdLst/>
              <a:ahLst/>
              <a:cxnLst/>
              <a:rect r="r" b="b" t="t" l="l"/>
              <a:pathLst>
                <a:path h="1747683" w="2360509">
                  <a:moveTo>
                    <a:pt x="41463" y="0"/>
                  </a:moveTo>
                  <a:lnTo>
                    <a:pt x="2319046" y="0"/>
                  </a:lnTo>
                  <a:cubicBezTo>
                    <a:pt x="2330043" y="0"/>
                    <a:pt x="2340589" y="4368"/>
                    <a:pt x="2348365" y="12144"/>
                  </a:cubicBezTo>
                  <a:cubicBezTo>
                    <a:pt x="2356141" y="19920"/>
                    <a:pt x="2360509" y="30466"/>
                    <a:pt x="2360509" y="41463"/>
                  </a:cubicBezTo>
                  <a:lnTo>
                    <a:pt x="2360509" y="1706220"/>
                  </a:lnTo>
                  <a:cubicBezTo>
                    <a:pt x="2360509" y="1717217"/>
                    <a:pt x="2356141" y="1727763"/>
                    <a:pt x="2348365" y="1735539"/>
                  </a:cubicBezTo>
                  <a:cubicBezTo>
                    <a:pt x="2340589" y="1743315"/>
                    <a:pt x="2330043" y="1747683"/>
                    <a:pt x="2319046" y="1747683"/>
                  </a:cubicBezTo>
                  <a:lnTo>
                    <a:pt x="41463" y="1747683"/>
                  </a:lnTo>
                  <a:cubicBezTo>
                    <a:pt x="30466" y="1747683"/>
                    <a:pt x="19920" y="1743315"/>
                    <a:pt x="12144" y="1735539"/>
                  </a:cubicBezTo>
                  <a:cubicBezTo>
                    <a:pt x="4368" y="1727763"/>
                    <a:pt x="0" y="1717217"/>
                    <a:pt x="0" y="1706220"/>
                  </a:cubicBezTo>
                  <a:lnTo>
                    <a:pt x="0" y="41463"/>
                  </a:lnTo>
                  <a:cubicBezTo>
                    <a:pt x="0" y="30466"/>
                    <a:pt x="4368" y="19920"/>
                    <a:pt x="12144" y="12144"/>
                  </a:cubicBezTo>
                  <a:cubicBezTo>
                    <a:pt x="19920" y="4368"/>
                    <a:pt x="30466" y="0"/>
                    <a:pt x="414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0509" cy="178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7060" y="2119381"/>
            <a:ext cx="7283632" cy="104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7298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MAQSADIMIZ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8083805" y="989692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3"/>
                </a:lnTo>
                <a:lnTo>
                  <a:pt x="0" y="799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94238" y="4132435"/>
            <a:ext cx="4172657" cy="417265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21809" y="4012703"/>
            <a:ext cx="7351057" cy="37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Ushbu proyektning asosiy maqsadi — xususiy klinikalar uchun zamonaviy va aqlli CRM tizimini yaratishdir.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 Tizim shifokorlar va tibbiyot xodimlarining ishini yengillashtirish, bemorlar bilan ishlash jarayonini tezlashtirish hamda ma’lumotlarni aniq va xavfsiz boshqarishni ta’minlashga qaratilgan.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Proyekt orqali: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bemorlar haqidagi ma’lumotlarni markazlashtirilgan holda saqlash,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qabul, tashxis va davolash jarayonlarini avtomatlashtirish,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shifokorning vaqtini tejash va qo‘lda ma’lumot kiritishni kamaytirish,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sun’iy intellekt yordamida kasalliklarni erta aniqlash va tavsiyalar berish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 ko‘zda tutiladi.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Shuningdek, tizim ovozdan matnga (speech-to-text) texnologiyasi orqali shifokor va bemor o‘rtasidagi suhbatni avtomatik ravishda tibbiy hujjatlarga aylantirish imkonini beradi. Bu esa xatoliklarni kamaytirib, xizmat sifatini oshiradi.</a:t>
            </a:r>
          </a:p>
          <a:p>
            <a:pPr algn="l" marL="264983" indent="-132492" lvl="1">
              <a:lnSpc>
                <a:spcPts val="1718"/>
              </a:lnSpc>
              <a:buFont typeface="Arial"/>
              <a:buChar char="•"/>
            </a:pPr>
            <a:r>
              <a:rPr lang="en-US" sz="1227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Natijada, ushbu CRM tizimi klinikalar samaradorligini oshiradi, bemorlarga ko‘rsatiladigan xizmat sifatini yaxshilaydi va sog‘liqni saqlash sohasida raqamli transformatsiyaga hissa qo‘shadi.</a:t>
            </a:r>
          </a:p>
          <a:p>
            <a:pPr algn="ctr">
              <a:lnSpc>
                <a:spcPts val="17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64986" y="4711357"/>
            <a:ext cx="3622535" cy="297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090" indent="-141045" lvl="1">
              <a:lnSpc>
                <a:spcPts val="1829"/>
              </a:lnSpc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Xususiy klinikalar uchun zamonaviy va aqlli CRM tizimini yaratish</a:t>
            </a:r>
          </a:p>
          <a:p>
            <a:pPr algn="l" marL="282090" indent="-141045" lvl="1">
              <a:lnSpc>
                <a:spcPts val="1829"/>
              </a:lnSpc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Shifokor va tibbiyot xodimlarining ish jarayonini tez va qulay qilish</a:t>
            </a:r>
          </a:p>
          <a:p>
            <a:pPr algn="l" marL="282090" indent="-141045" lvl="1">
              <a:lnSpc>
                <a:spcPts val="1829"/>
              </a:lnSpc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Bemor ma’lumotlarini aniq, xavfsiz va markazlashtirilgan holda boshqarish</a:t>
            </a:r>
          </a:p>
          <a:p>
            <a:pPr algn="l" marL="282090" indent="-141045" lvl="1">
              <a:lnSpc>
                <a:spcPts val="1829"/>
              </a:lnSpc>
              <a:spcBef>
                <a:spcPct val="0"/>
              </a:spcBef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Qo‘lda</a:t>
            </a: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 yozish va hujjatlashtirishni minimallashtirish</a:t>
            </a:r>
          </a:p>
          <a:p>
            <a:pPr algn="l" marL="282090" indent="-141045" lvl="1">
              <a:lnSpc>
                <a:spcPts val="1829"/>
              </a:lnSpc>
              <a:spcBef>
                <a:spcPct val="0"/>
              </a:spcBef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Sun’iy intellekt yordamida kasalliklarni erta aniqlash va tavsiyalar berish</a:t>
            </a:r>
          </a:p>
          <a:p>
            <a:pPr algn="l" marL="282090" indent="-141045" lvl="1">
              <a:lnSpc>
                <a:spcPts val="1829"/>
              </a:lnSpc>
              <a:spcBef>
                <a:spcPct val="0"/>
              </a:spcBef>
              <a:buFont typeface="Arial"/>
              <a:buChar char="•"/>
            </a:pPr>
            <a:r>
              <a:rPr lang="en-US" sz="1306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Ovozdan matnga (speech-to-text) texnologiyasi orqali vaqtni tejash</a:t>
            </a:r>
          </a:p>
          <a:p>
            <a:pPr algn="l">
              <a:lnSpc>
                <a:spcPts val="1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CBF6">
                <a:alpha val="25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98314"/>
            <a:ext cx="4632335" cy="6319400"/>
            <a:chOff x="0" y="0"/>
            <a:chExt cx="717670" cy="979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7670" cy="979041"/>
            </a:xfrm>
            <a:custGeom>
              <a:avLst/>
              <a:gdLst/>
              <a:ahLst/>
              <a:cxnLst/>
              <a:rect r="r" b="b" t="t" l="l"/>
              <a:pathLst>
                <a:path h="979041" w="717670">
                  <a:moveTo>
                    <a:pt x="63509" y="0"/>
                  </a:moveTo>
                  <a:lnTo>
                    <a:pt x="654161" y="0"/>
                  </a:lnTo>
                  <a:cubicBezTo>
                    <a:pt x="671005" y="0"/>
                    <a:pt x="687158" y="6691"/>
                    <a:pt x="699069" y="18601"/>
                  </a:cubicBezTo>
                  <a:cubicBezTo>
                    <a:pt x="710979" y="30511"/>
                    <a:pt x="717670" y="46665"/>
                    <a:pt x="717670" y="63509"/>
                  </a:cubicBezTo>
                  <a:lnTo>
                    <a:pt x="717670" y="915532"/>
                  </a:lnTo>
                  <a:cubicBezTo>
                    <a:pt x="717670" y="932375"/>
                    <a:pt x="710979" y="948529"/>
                    <a:pt x="699069" y="960439"/>
                  </a:cubicBezTo>
                  <a:cubicBezTo>
                    <a:pt x="687158" y="972349"/>
                    <a:pt x="671005" y="979041"/>
                    <a:pt x="654161" y="979041"/>
                  </a:cubicBezTo>
                  <a:lnTo>
                    <a:pt x="63509" y="979041"/>
                  </a:lnTo>
                  <a:cubicBezTo>
                    <a:pt x="46665" y="979041"/>
                    <a:pt x="30511" y="972349"/>
                    <a:pt x="18601" y="960439"/>
                  </a:cubicBezTo>
                  <a:cubicBezTo>
                    <a:pt x="6691" y="948529"/>
                    <a:pt x="0" y="932375"/>
                    <a:pt x="0" y="915532"/>
                  </a:cubicBezTo>
                  <a:lnTo>
                    <a:pt x="0" y="63509"/>
                  </a:lnTo>
                  <a:cubicBezTo>
                    <a:pt x="0" y="46665"/>
                    <a:pt x="6691" y="30511"/>
                    <a:pt x="18601" y="18601"/>
                  </a:cubicBezTo>
                  <a:cubicBezTo>
                    <a:pt x="30511" y="6691"/>
                    <a:pt x="46665" y="0"/>
                    <a:pt x="6350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27" r="0" b="-492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38994" y="2723864"/>
            <a:ext cx="5183558" cy="84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932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MUAMMOLAR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2363" y="8149238"/>
            <a:ext cx="798618" cy="799763"/>
            <a:chOff x="0" y="0"/>
            <a:chExt cx="210336" cy="2106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36" cy="210637"/>
            </a:xfrm>
            <a:custGeom>
              <a:avLst/>
              <a:gdLst/>
              <a:ahLst/>
              <a:cxnLst/>
              <a:rect r="r" b="b" t="t" l="l"/>
              <a:pathLst>
                <a:path h="210637" w="210336">
                  <a:moveTo>
                    <a:pt x="105168" y="0"/>
                  </a:moveTo>
                  <a:lnTo>
                    <a:pt x="105168" y="0"/>
                  </a:lnTo>
                  <a:cubicBezTo>
                    <a:pt x="133060" y="0"/>
                    <a:pt x="159810" y="11080"/>
                    <a:pt x="179533" y="30803"/>
                  </a:cubicBezTo>
                  <a:cubicBezTo>
                    <a:pt x="199256" y="50526"/>
                    <a:pt x="210336" y="77276"/>
                    <a:pt x="210336" y="105168"/>
                  </a:cubicBezTo>
                  <a:lnTo>
                    <a:pt x="210336" y="105469"/>
                  </a:lnTo>
                  <a:cubicBezTo>
                    <a:pt x="210336" y="133362"/>
                    <a:pt x="199256" y="160112"/>
                    <a:pt x="179533" y="179834"/>
                  </a:cubicBezTo>
                  <a:cubicBezTo>
                    <a:pt x="159810" y="199557"/>
                    <a:pt x="133060" y="210637"/>
                    <a:pt x="105168" y="210637"/>
                  </a:cubicBezTo>
                  <a:lnTo>
                    <a:pt x="105168" y="210637"/>
                  </a:lnTo>
                  <a:cubicBezTo>
                    <a:pt x="77276" y="210637"/>
                    <a:pt x="50526" y="199557"/>
                    <a:pt x="30803" y="179834"/>
                  </a:cubicBezTo>
                  <a:cubicBezTo>
                    <a:pt x="11080" y="160112"/>
                    <a:pt x="0" y="133362"/>
                    <a:pt x="0" y="105469"/>
                  </a:cubicBezTo>
                  <a:lnTo>
                    <a:pt x="0" y="105168"/>
                  </a:lnTo>
                  <a:cubicBezTo>
                    <a:pt x="0" y="77276"/>
                    <a:pt x="11080" y="50526"/>
                    <a:pt x="30803" y="30803"/>
                  </a:cubicBezTo>
                  <a:cubicBezTo>
                    <a:pt x="50526" y="11080"/>
                    <a:pt x="77276" y="0"/>
                    <a:pt x="105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336" cy="24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833426" y="1028700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3"/>
                </a:lnTo>
                <a:lnTo>
                  <a:pt x="0" y="799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74958" y="2712081"/>
            <a:ext cx="5884342" cy="2463632"/>
            <a:chOff x="0" y="0"/>
            <a:chExt cx="7845790" cy="328484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845790" cy="3284843"/>
              <a:chOff x="0" y="0"/>
              <a:chExt cx="1549786" cy="64885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49786" cy="648858"/>
              </a:xfrm>
              <a:custGeom>
                <a:avLst/>
                <a:gdLst/>
                <a:ahLst/>
                <a:cxnLst/>
                <a:rect r="r" b="b" t="t" l="l"/>
                <a:pathLst>
                  <a:path h="648858" w="1549786">
                    <a:moveTo>
                      <a:pt x="39470" y="0"/>
                    </a:moveTo>
                    <a:lnTo>
                      <a:pt x="1510315" y="0"/>
                    </a:lnTo>
                    <a:cubicBezTo>
                      <a:pt x="1520783" y="0"/>
                      <a:pt x="1530823" y="4158"/>
                      <a:pt x="1538225" y="11561"/>
                    </a:cubicBezTo>
                    <a:cubicBezTo>
                      <a:pt x="1545627" y="18963"/>
                      <a:pt x="1549786" y="29002"/>
                      <a:pt x="1549786" y="39470"/>
                    </a:cubicBezTo>
                    <a:lnTo>
                      <a:pt x="1549786" y="609387"/>
                    </a:lnTo>
                    <a:cubicBezTo>
                      <a:pt x="1549786" y="619856"/>
                      <a:pt x="1545627" y="629895"/>
                      <a:pt x="1538225" y="637297"/>
                    </a:cubicBezTo>
                    <a:cubicBezTo>
                      <a:pt x="1530823" y="644699"/>
                      <a:pt x="1520783" y="648858"/>
                      <a:pt x="1510315" y="648858"/>
                    </a:cubicBezTo>
                    <a:lnTo>
                      <a:pt x="39470" y="648858"/>
                    </a:lnTo>
                    <a:cubicBezTo>
                      <a:pt x="29002" y="648858"/>
                      <a:pt x="18963" y="644699"/>
                      <a:pt x="11561" y="637297"/>
                    </a:cubicBezTo>
                    <a:cubicBezTo>
                      <a:pt x="4158" y="629895"/>
                      <a:pt x="0" y="619856"/>
                      <a:pt x="0" y="609387"/>
                    </a:cubicBezTo>
                    <a:lnTo>
                      <a:pt x="0" y="39470"/>
                    </a:lnTo>
                    <a:cubicBezTo>
                      <a:pt x="0" y="29002"/>
                      <a:pt x="4158" y="18963"/>
                      <a:pt x="11561" y="11561"/>
                    </a:cubicBezTo>
                    <a:cubicBezTo>
                      <a:pt x="18963" y="4158"/>
                      <a:pt x="29002" y="0"/>
                      <a:pt x="39470" y="0"/>
                    </a:cubicBezTo>
                    <a:close/>
                  </a:path>
                </a:pathLst>
              </a:custGeom>
              <a:solidFill>
                <a:srgbClr val="51DE9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49786" cy="68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10800000">
              <a:off x="6907932" y="484034"/>
              <a:ext cx="405268" cy="216312"/>
            </a:xfrm>
            <a:custGeom>
              <a:avLst/>
              <a:gdLst/>
              <a:ahLst/>
              <a:cxnLst/>
              <a:rect r="r" b="b" t="t" l="l"/>
              <a:pathLst>
                <a:path h="216312" w="405268">
                  <a:moveTo>
                    <a:pt x="0" y="0"/>
                  </a:moveTo>
                  <a:lnTo>
                    <a:pt x="405268" y="0"/>
                  </a:lnTo>
                  <a:lnTo>
                    <a:pt x="405268" y="216312"/>
                  </a:lnTo>
                  <a:lnTo>
                    <a:pt x="0" y="21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25439" y="1104358"/>
              <a:ext cx="6082493" cy="1781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>
                  <a:solidFill>
                    <a:srgbClr val="112C2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</a:t>
              </a:r>
              <a:r>
                <a:rPr lang="en-US" sz="2000">
                  <a:solidFill>
                    <a:srgbClr val="112C2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hifokorlar qabul vaqtida bemor ma’lumotlarini qo‘lda yozishga majbur bo‘lib, asosiy e’tibor davolashdan chalg‘iydi.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25439" y="449109"/>
              <a:ext cx="5502408" cy="448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 b="true">
                  <a:solidFill>
                    <a:srgbClr val="112C2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Muh</a:t>
              </a:r>
              <a:r>
                <a:rPr lang="en-US" sz="2000" b="true">
                  <a:solidFill>
                    <a:srgbClr val="112C2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 vaqt yo‘qotilishi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74958" y="5292608"/>
            <a:ext cx="5884342" cy="1118700"/>
            <a:chOff x="0" y="0"/>
            <a:chExt cx="7845790" cy="149159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845790" cy="1491599"/>
              <a:chOff x="0" y="0"/>
              <a:chExt cx="1549786" cy="29463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49786" cy="294637"/>
              </a:xfrm>
              <a:custGeom>
                <a:avLst/>
                <a:gdLst/>
                <a:ahLst/>
                <a:cxnLst/>
                <a:rect r="r" b="b" t="t" l="l"/>
                <a:pathLst>
                  <a:path h="294637" w="1549786">
                    <a:moveTo>
                      <a:pt x="39470" y="0"/>
                    </a:moveTo>
                    <a:lnTo>
                      <a:pt x="1510315" y="0"/>
                    </a:lnTo>
                    <a:cubicBezTo>
                      <a:pt x="1520783" y="0"/>
                      <a:pt x="1530823" y="4158"/>
                      <a:pt x="1538225" y="11561"/>
                    </a:cubicBezTo>
                    <a:cubicBezTo>
                      <a:pt x="1545627" y="18963"/>
                      <a:pt x="1549786" y="29002"/>
                      <a:pt x="1549786" y="39470"/>
                    </a:cubicBezTo>
                    <a:lnTo>
                      <a:pt x="1549786" y="255166"/>
                    </a:lnTo>
                    <a:cubicBezTo>
                      <a:pt x="1549786" y="265635"/>
                      <a:pt x="1545627" y="275674"/>
                      <a:pt x="1538225" y="283076"/>
                    </a:cubicBezTo>
                    <a:cubicBezTo>
                      <a:pt x="1530823" y="290478"/>
                      <a:pt x="1520783" y="294637"/>
                      <a:pt x="1510315" y="294637"/>
                    </a:cubicBezTo>
                    <a:lnTo>
                      <a:pt x="39470" y="294637"/>
                    </a:lnTo>
                    <a:cubicBezTo>
                      <a:pt x="29002" y="294637"/>
                      <a:pt x="18963" y="290478"/>
                      <a:pt x="11561" y="283076"/>
                    </a:cubicBezTo>
                    <a:cubicBezTo>
                      <a:pt x="4158" y="275674"/>
                      <a:pt x="0" y="265635"/>
                      <a:pt x="0" y="255166"/>
                    </a:cubicBezTo>
                    <a:lnTo>
                      <a:pt x="0" y="39470"/>
                    </a:lnTo>
                    <a:cubicBezTo>
                      <a:pt x="0" y="29002"/>
                      <a:pt x="4158" y="18963"/>
                      <a:pt x="11561" y="11561"/>
                    </a:cubicBezTo>
                    <a:cubicBezTo>
                      <a:pt x="18963" y="4158"/>
                      <a:pt x="29002" y="0"/>
                      <a:pt x="39470" y="0"/>
                    </a:cubicBezTo>
                    <a:close/>
                  </a:path>
                </a:pathLst>
              </a:custGeom>
              <a:solidFill>
                <a:srgbClr val="112C2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549786" cy="3327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6907932" y="415394"/>
              <a:ext cx="405268" cy="216312"/>
            </a:xfrm>
            <a:custGeom>
              <a:avLst/>
              <a:gdLst/>
              <a:ahLst/>
              <a:cxnLst/>
              <a:rect r="r" b="b" t="t" l="l"/>
              <a:pathLst>
                <a:path h="216312" w="405268">
                  <a:moveTo>
                    <a:pt x="0" y="0"/>
                  </a:moveTo>
                  <a:lnTo>
                    <a:pt x="405268" y="0"/>
                  </a:lnTo>
                  <a:lnTo>
                    <a:pt x="405268" y="216312"/>
                  </a:lnTo>
                  <a:lnTo>
                    <a:pt x="0" y="21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838139" y="275688"/>
              <a:ext cx="5502408" cy="892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Mavjud tizimlar mukammal emas.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74958" y="6528202"/>
            <a:ext cx="5884342" cy="785325"/>
            <a:chOff x="0" y="0"/>
            <a:chExt cx="7845790" cy="104709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845790" cy="1047099"/>
              <a:chOff x="0" y="0"/>
              <a:chExt cx="1549786" cy="20683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49786" cy="206834"/>
              </a:xfrm>
              <a:custGeom>
                <a:avLst/>
                <a:gdLst/>
                <a:ahLst/>
                <a:cxnLst/>
                <a:rect r="r" b="b" t="t" l="l"/>
                <a:pathLst>
                  <a:path h="206834" w="1549786">
                    <a:moveTo>
                      <a:pt x="39470" y="0"/>
                    </a:moveTo>
                    <a:lnTo>
                      <a:pt x="1510315" y="0"/>
                    </a:lnTo>
                    <a:cubicBezTo>
                      <a:pt x="1520783" y="0"/>
                      <a:pt x="1530823" y="4158"/>
                      <a:pt x="1538225" y="11561"/>
                    </a:cubicBezTo>
                    <a:cubicBezTo>
                      <a:pt x="1545627" y="18963"/>
                      <a:pt x="1549786" y="29002"/>
                      <a:pt x="1549786" y="39470"/>
                    </a:cubicBezTo>
                    <a:lnTo>
                      <a:pt x="1549786" y="167364"/>
                    </a:lnTo>
                    <a:cubicBezTo>
                      <a:pt x="1549786" y="177832"/>
                      <a:pt x="1545627" y="187872"/>
                      <a:pt x="1538225" y="195274"/>
                    </a:cubicBezTo>
                    <a:cubicBezTo>
                      <a:pt x="1530823" y="202676"/>
                      <a:pt x="1520783" y="206834"/>
                      <a:pt x="1510315" y="206834"/>
                    </a:cubicBezTo>
                    <a:lnTo>
                      <a:pt x="39470" y="206834"/>
                    </a:lnTo>
                    <a:cubicBezTo>
                      <a:pt x="29002" y="206834"/>
                      <a:pt x="18963" y="202676"/>
                      <a:pt x="11561" y="195274"/>
                    </a:cubicBezTo>
                    <a:cubicBezTo>
                      <a:pt x="4158" y="187872"/>
                      <a:pt x="0" y="177832"/>
                      <a:pt x="0" y="167364"/>
                    </a:cubicBezTo>
                    <a:lnTo>
                      <a:pt x="0" y="39470"/>
                    </a:lnTo>
                    <a:cubicBezTo>
                      <a:pt x="0" y="29002"/>
                      <a:pt x="4158" y="18963"/>
                      <a:pt x="11561" y="11561"/>
                    </a:cubicBezTo>
                    <a:cubicBezTo>
                      <a:pt x="18963" y="4158"/>
                      <a:pt x="29002" y="0"/>
                      <a:pt x="39470" y="0"/>
                    </a:cubicBezTo>
                    <a:close/>
                  </a:path>
                </a:pathLst>
              </a:custGeom>
              <a:solidFill>
                <a:srgbClr val="112C2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549786" cy="244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6907932" y="415394"/>
              <a:ext cx="405268" cy="216312"/>
            </a:xfrm>
            <a:custGeom>
              <a:avLst/>
              <a:gdLst/>
              <a:ahLst/>
              <a:cxnLst/>
              <a:rect r="r" b="b" t="t" l="l"/>
              <a:pathLst>
                <a:path h="216312" w="405268">
                  <a:moveTo>
                    <a:pt x="0" y="0"/>
                  </a:moveTo>
                  <a:lnTo>
                    <a:pt x="405268" y="0"/>
                  </a:lnTo>
                  <a:lnTo>
                    <a:pt x="405268" y="216312"/>
                  </a:lnTo>
                  <a:lnTo>
                    <a:pt x="0" y="21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825439" y="275688"/>
              <a:ext cx="5502408" cy="448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Kechikkan tashxis va qarorlar.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74958" y="7763795"/>
            <a:ext cx="5884342" cy="785325"/>
            <a:chOff x="0" y="0"/>
            <a:chExt cx="7845790" cy="104709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7845790" cy="1047099"/>
              <a:chOff x="0" y="0"/>
              <a:chExt cx="1549786" cy="20683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49786" cy="206834"/>
              </a:xfrm>
              <a:custGeom>
                <a:avLst/>
                <a:gdLst/>
                <a:ahLst/>
                <a:cxnLst/>
                <a:rect r="r" b="b" t="t" l="l"/>
                <a:pathLst>
                  <a:path h="206834" w="1549786">
                    <a:moveTo>
                      <a:pt x="39470" y="0"/>
                    </a:moveTo>
                    <a:lnTo>
                      <a:pt x="1510315" y="0"/>
                    </a:lnTo>
                    <a:cubicBezTo>
                      <a:pt x="1520783" y="0"/>
                      <a:pt x="1530823" y="4158"/>
                      <a:pt x="1538225" y="11561"/>
                    </a:cubicBezTo>
                    <a:cubicBezTo>
                      <a:pt x="1545627" y="18963"/>
                      <a:pt x="1549786" y="29002"/>
                      <a:pt x="1549786" y="39470"/>
                    </a:cubicBezTo>
                    <a:lnTo>
                      <a:pt x="1549786" y="167364"/>
                    </a:lnTo>
                    <a:cubicBezTo>
                      <a:pt x="1549786" y="177832"/>
                      <a:pt x="1545627" y="187872"/>
                      <a:pt x="1538225" y="195274"/>
                    </a:cubicBezTo>
                    <a:cubicBezTo>
                      <a:pt x="1530823" y="202676"/>
                      <a:pt x="1520783" y="206834"/>
                      <a:pt x="1510315" y="206834"/>
                    </a:cubicBezTo>
                    <a:lnTo>
                      <a:pt x="39470" y="206834"/>
                    </a:lnTo>
                    <a:cubicBezTo>
                      <a:pt x="29002" y="206834"/>
                      <a:pt x="18963" y="202676"/>
                      <a:pt x="11561" y="195274"/>
                    </a:cubicBezTo>
                    <a:cubicBezTo>
                      <a:pt x="4158" y="187872"/>
                      <a:pt x="0" y="177832"/>
                      <a:pt x="0" y="167364"/>
                    </a:cubicBezTo>
                    <a:lnTo>
                      <a:pt x="0" y="39470"/>
                    </a:lnTo>
                    <a:cubicBezTo>
                      <a:pt x="0" y="29002"/>
                      <a:pt x="4158" y="18963"/>
                      <a:pt x="11561" y="11561"/>
                    </a:cubicBezTo>
                    <a:cubicBezTo>
                      <a:pt x="18963" y="4158"/>
                      <a:pt x="29002" y="0"/>
                      <a:pt x="39470" y="0"/>
                    </a:cubicBezTo>
                    <a:close/>
                  </a:path>
                </a:pathLst>
              </a:custGeom>
              <a:solidFill>
                <a:srgbClr val="112C2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549786" cy="244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907932" y="415394"/>
              <a:ext cx="405268" cy="216312"/>
            </a:xfrm>
            <a:custGeom>
              <a:avLst/>
              <a:gdLst/>
              <a:ahLst/>
              <a:cxnLst/>
              <a:rect r="r" b="b" t="t" l="l"/>
              <a:pathLst>
                <a:path h="216312" w="405268">
                  <a:moveTo>
                    <a:pt x="0" y="0"/>
                  </a:moveTo>
                  <a:lnTo>
                    <a:pt x="405268" y="0"/>
                  </a:lnTo>
                  <a:lnTo>
                    <a:pt x="405268" y="216312"/>
                  </a:lnTo>
                  <a:lnTo>
                    <a:pt x="0" y="21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825439" y="275688"/>
              <a:ext cx="5502408" cy="448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Inson omili sababl</a:t>
              </a:r>
              <a:r>
                <a:rPr lang="en-US" sz="20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 xatoliklar.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838994" y="3905797"/>
            <a:ext cx="5009145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Shifokor bemor bilan ishlash o‘rniga, vaqtining katta qismini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hujjatlashtirishga sarflaydi.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38994" y="5105400"/>
            <a:ext cx="4159525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Qo‘lda yuritiladigan jarayonlar tibbiy xizmat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sifatini pasaytiradi.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374958" y="8717714"/>
            <a:ext cx="5884342" cy="785325"/>
            <a:chOff x="0" y="0"/>
            <a:chExt cx="7845790" cy="104709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7845790" cy="1047099"/>
              <a:chOff x="0" y="0"/>
              <a:chExt cx="1549786" cy="20683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549786" cy="206834"/>
              </a:xfrm>
              <a:custGeom>
                <a:avLst/>
                <a:gdLst/>
                <a:ahLst/>
                <a:cxnLst/>
                <a:rect r="r" b="b" t="t" l="l"/>
                <a:pathLst>
                  <a:path h="206834" w="1549786">
                    <a:moveTo>
                      <a:pt x="39470" y="0"/>
                    </a:moveTo>
                    <a:lnTo>
                      <a:pt x="1510315" y="0"/>
                    </a:lnTo>
                    <a:cubicBezTo>
                      <a:pt x="1520783" y="0"/>
                      <a:pt x="1530823" y="4158"/>
                      <a:pt x="1538225" y="11561"/>
                    </a:cubicBezTo>
                    <a:cubicBezTo>
                      <a:pt x="1545627" y="18963"/>
                      <a:pt x="1549786" y="29002"/>
                      <a:pt x="1549786" y="39470"/>
                    </a:cubicBezTo>
                    <a:lnTo>
                      <a:pt x="1549786" y="167364"/>
                    </a:lnTo>
                    <a:cubicBezTo>
                      <a:pt x="1549786" y="177832"/>
                      <a:pt x="1545627" y="187872"/>
                      <a:pt x="1538225" y="195274"/>
                    </a:cubicBezTo>
                    <a:cubicBezTo>
                      <a:pt x="1530823" y="202676"/>
                      <a:pt x="1520783" y="206834"/>
                      <a:pt x="1510315" y="206834"/>
                    </a:cubicBezTo>
                    <a:lnTo>
                      <a:pt x="39470" y="206834"/>
                    </a:lnTo>
                    <a:cubicBezTo>
                      <a:pt x="29002" y="206834"/>
                      <a:pt x="18963" y="202676"/>
                      <a:pt x="11561" y="195274"/>
                    </a:cubicBezTo>
                    <a:cubicBezTo>
                      <a:pt x="4158" y="187872"/>
                      <a:pt x="0" y="177832"/>
                      <a:pt x="0" y="167364"/>
                    </a:cubicBezTo>
                    <a:lnTo>
                      <a:pt x="0" y="39470"/>
                    </a:lnTo>
                    <a:cubicBezTo>
                      <a:pt x="0" y="29002"/>
                      <a:pt x="4158" y="18963"/>
                      <a:pt x="11561" y="11561"/>
                    </a:cubicBezTo>
                    <a:cubicBezTo>
                      <a:pt x="18963" y="4158"/>
                      <a:pt x="29002" y="0"/>
                      <a:pt x="39470" y="0"/>
                    </a:cubicBezTo>
                    <a:close/>
                  </a:path>
                </a:pathLst>
              </a:custGeom>
              <a:solidFill>
                <a:srgbClr val="112C2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549786" cy="244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6907932" y="415394"/>
              <a:ext cx="405268" cy="216312"/>
            </a:xfrm>
            <a:custGeom>
              <a:avLst/>
              <a:gdLst/>
              <a:ahLst/>
              <a:cxnLst/>
              <a:rect r="r" b="b" t="t" l="l"/>
              <a:pathLst>
                <a:path h="216312" w="405268">
                  <a:moveTo>
                    <a:pt x="0" y="0"/>
                  </a:moveTo>
                  <a:lnTo>
                    <a:pt x="405268" y="0"/>
                  </a:lnTo>
                  <a:lnTo>
                    <a:pt x="405268" y="216312"/>
                  </a:lnTo>
                  <a:lnTo>
                    <a:pt x="0" y="21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825439" y="275688"/>
              <a:ext cx="5502408" cy="448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00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Chet el tizimlarini ishlatilishi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CBF6">
                <a:alpha val="25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41761" y="1479595"/>
            <a:ext cx="5330796" cy="334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Bold"/>
                <a:ea typeface="Poppins Bold"/>
                <a:cs typeface="Poppins Bold"/>
                <a:sym typeface="Poppins Bold"/>
              </a:rPr>
              <a:t>As</a:t>
            </a:r>
            <a:r>
              <a:rPr lang="en-US" sz="2000" b="true">
                <a:solidFill>
                  <a:srgbClr val="112C2F"/>
                </a:solidFill>
                <a:latin typeface="Poppins Bold"/>
                <a:ea typeface="Poppins Bold"/>
                <a:cs typeface="Poppins Bold"/>
                <a:sym typeface="Poppins Bold"/>
              </a:rPr>
              <a:t>osiy yechim: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112C2F"/>
                </a:solidFill>
                <a:latin typeface="Poppins Light"/>
                <a:ea typeface="Poppins Light"/>
                <a:cs typeface="Poppins Light"/>
                <a:sym typeface="Poppins Light"/>
              </a:rPr>
              <a:t>Biz xususiy klinikalar uchun AI bilan integratsiyalangan yagona CRM tizimini yaratamiz.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112C2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Tizim qabul, tashxis, hujjatlashtirish va tahlil jarayonlarini avtomatlashtirib, shifokorga asosiy vazifa — bemorni davolashga e’tibor qaratish imkonini beradi.</a:t>
            </a:r>
          </a:p>
          <a:p>
            <a:pPr algn="l">
              <a:lnSpc>
                <a:spcPts val="266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1541761" y="4854109"/>
            <a:ext cx="5502246" cy="909107"/>
            <a:chOff x="0" y="0"/>
            <a:chExt cx="1449151" cy="239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9151" cy="239436"/>
            </a:xfrm>
            <a:custGeom>
              <a:avLst/>
              <a:gdLst/>
              <a:ahLst/>
              <a:cxnLst/>
              <a:rect r="r" b="b" t="t" l="l"/>
              <a:pathLst>
                <a:path h="239436" w="1449151">
                  <a:moveTo>
                    <a:pt x="42211" y="0"/>
                  </a:moveTo>
                  <a:lnTo>
                    <a:pt x="1406940" y="0"/>
                  </a:lnTo>
                  <a:cubicBezTo>
                    <a:pt x="1418135" y="0"/>
                    <a:pt x="1428872" y="4447"/>
                    <a:pt x="1436788" y="12363"/>
                  </a:cubicBezTo>
                  <a:cubicBezTo>
                    <a:pt x="1444704" y="20280"/>
                    <a:pt x="1449151" y="31016"/>
                    <a:pt x="1449151" y="42211"/>
                  </a:cubicBezTo>
                  <a:lnTo>
                    <a:pt x="1449151" y="197224"/>
                  </a:lnTo>
                  <a:cubicBezTo>
                    <a:pt x="1449151" y="208419"/>
                    <a:pt x="1444704" y="219156"/>
                    <a:pt x="1436788" y="227072"/>
                  </a:cubicBezTo>
                  <a:cubicBezTo>
                    <a:pt x="1428872" y="234988"/>
                    <a:pt x="1418135" y="239436"/>
                    <a:pt x="1406940" y="239436"/>
                  </a:cubicBezTo>
                  <a:lnTo>
                    <a:pt x="42211" y="239436"/>
                  </a:lnTo>
                  <a:cubicBezTo>
                    <a:pt x="31016" y="239436"/>
                    <a:pt x="20280" y="234988"/>
                    <a:pt x="12363" y="227072"/>
                  </a:cubicBezTo>
                  <a:cubicBezTo>
                    <a:pt x="4447" y="219156"/>
                    <a:pt x="0" y="208419"/>
                    <a:pt x="0" y="197224"/>
                  </a:cubicBezTo>
                  <a:lnTo>
                    <a:pt x="0" y="42211"/>
                  </a:lnTo>
                  <a:cubicBezTo>
                    <a:pt x="0" y="31016"/>
                    <a:pt x="4447" y="20280"/>
                    <a:pt x="12363" y="12363"/>
                  </a:cubicBezTo>
                  <a:cubicBezTo>
                    <a:pt x="20280" y="4447"/>
                    <a:pt x="31016" y="0"/>
                    <a:pt x="42211" y="0"/>
                  </a:cubicBezTo>
                  <a:close/>
                </a:path>
              </a:pathLst>
            </a:custGeom>
            <a:solidFill>
              <a:srgbClr val="51DE9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49151" cy="277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41761" y="6018943"/>
            <a:ext cx="5502246" cy="651383"/>
            <a:chOff x="0" y="0"/>
            <a:chExt cx="1449151" cy="171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9151" cy="171558"/>
            </a:xfrm>
            <a:custGeom>
              <a:avLst/>
              <a:gdLst/>
              <a:ahLst/>
              <a:cxnLst/>
              <a:rect r="r" b="b" t="t" l="l"/>
              <a:pathLst>
                <a:path h="171558" w="1449151">
                  <a:moveTo>
                    <a:pt x="42211" y="0"/>
                  </a:moveTo>
                  <a:lnTo>
                    <a:pt x="1406940" y="0"/>
                  </a:lnTo>
                  <a:cubicBezTo>
                    <a:pt x="1418135" y="0"/>
                    <a:pt x="1428872" y="4447"/>
                    <a:pt x="1436788" y="12363"/>
                  </a:cubicBezTo>
                  <a:cubicBezTo>
                    <a:pt x="1444704" y="20280"/>
                    <a:pt x="1449151" y="31016"/>
                    <a:pt x="1449151" y="42211"/>
                  </a:cubicBezTo>
                  <a:lnTo>
                    <a:pt x="1449151" y="129346"/>
                  </a:lnTo>
                  <a:cubicBezTo>
                    <a:pt x="1449151" y="140541"/>
                    <a:pt x="1444704" y="151278"/>
                    <a:pt x="1436788" y="159194"/>
                  </a:cubicBezTo>
                  <a:cubicBezTo>
                    <a:pt x="1428872" y="167110"/>
                    <a:pt x="1418135" y="171558"/>
                    <a:pt x="1406940" y="171558"/>
                  </a:cubicBezTo>
                  <a:lnTo>
                    <a:pt x="42211" y="171558"/>
                  </a:lnTo>
                  <a:cubicBezTo>
                    <a:pt x="31016" y="171558"/>
                    <a:pt x="20280" y="167110"/>
                    <a:pt x="12363" y="159194"/>
                  </a:cubicBezTo>
                  <a:cubicBezTo>
                    <a:pt x="4447" y="151278"/>
                    <a:pt x="0" y="140541"/>
                    <a:pt x="0" y="129346"/>
                  </a:cubicBezTo>
                  <a:lnTo>
                    <a:pt x="0" y="42211"/>
                  </a:lnTo>
                  <a:cubicBezTo>
                    <a:pt x="0" y="31016"/>
                    <a:pt x="4447" y="20280"/>
                    <a:pt x="12363" y="12363"/>
                  </a:cubicBezTo>
                  <a:cubicBezTo>
                    <a:pt x="20280" y="4447"/>
                    <a:pt x="31016" y="0"/>
                    <a:pt x="42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12C2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49151" cy="209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41761" y="6975126"/>
            <a:ext cx="5502246" cy="1283836"/>
            <a:chOff x="0" y="0"/>
            <a:chExt cx="1449151" cy="338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9151" cy="338130"/>
            </a:xfrm>
            <a:custGeom>
              <a:avLst/>
              <a:gdLst/>
              <a:ahLst/>
              <a:cxnLst/>
              <a:rect r="r" b="b" t="t" l="l"/>
              <a:pathLst>
                <a:path h="338130" w="1449151">
                  <a:moveTo>
                    <a:pt x="42211" y="0"/>
                  </a:moveTo>
                  <a:lnTo>
                    <a:pt x="1406940" y="0"/>
                  </a:lnTo>
                  <a:cubicBezTo>
                    <a:pt x="1418135" y="0"/>
                    <a:pt x="1428872" y="4447"/>
                    <a:pt x="1436788" y="12363"/>
                  </a:cubicBezTo>
                  <a:cubicBezTo>
                    <a:pt x="1444704" y="20280"/>
                    <a:pt x="1449151" y="31016"/>
                    <a:pt x="1449151" y="42211"/>
                  </a:cubicBezTo>
                  <a:lnTo>
                    <a:pt x="1449151" y="295918"/>
                  </a:lnTo>
                  <a:cubicBezTo>
                    <a:pt x="1449151" y="307114"/>
                    <a:pt x="1444704" y="317850"/>
                    <a:pt x="1436788" y="325766"/>
                  </a:cubicBezTo>
                  <a:cubicBezTo>
                    <a:pt x="1428872" y="333683"/>
                    <a:pt x="1418135" y="338130"/>
                    <a:pt x="1406940" y="338130"/>
                  </a:cubicBezTo>
                  <a:lnTo>
                    <a:pt x="42211" y="338130"/>
                  </a:lnTo>
                  <a:cubicBezTo>
                    <a:pt x="31016" y="338130"/>
                    <a:pt x="20280" y="333683"/>
                    <a:pt x="12363" y="325766"/>
                  </a:cubicBezTo>
                  <a:cubicBezTo>
                    <a:pt x="4447" y="317850"/>
                    <a:pt x="0" y="307114"/>
                    <a:pt x="0" y="295918"/>
                  </a:cubicBezTo>
                  <a:lnTo>
                    <a:pt x="0" y="42211"/>
                  </a:lnTo>
                  <a:cubicBezTo>
                    <a:pt x="0" y="31016"/>
                    <a:pt x="4447" y="20280"/>
                    <a:pt x="12363" y="12363"/>
                  </a:cubicBezTo>
                  <a:cubicBezTo>
                    <a:pt x="20280" y="4447"/>
                    <a:pt x="31016" y="0"/>
                    <a:pt x="42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12C2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49151" cy="376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41761" y="8368654"/>
            <a:ext cx="5502246" cy="893335"/>
            <a:chOff x="0" y="0"/>
            <a:chExt cx="1449151" cy="235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9151" cy="235282"/>
            </a:xfrm>
            <a:custGeom>
              <a:avLst/>
              <a:gdLst/>
              <a:ahLst/>
              <a:cxnLst/>
              <a:rect r="r" b="b" t="t" l="l"/>
              <a:pathLst>
                <a:path h="235282" w="1449151">
                  <a:moveTo>
                    <a:pt x="42211" y="0"/>
                  </a:moveTo>
                  <a:lnTo>
                    <a:pt x="1406940" y="0"/>
                  </a:lnTo>
                  <a:cubicBezTo>
                    <a:pt x="1418135" y="0"/>
                    <a:pt x="1428872" y="4447"/>
                    <a:pt x="1436788" y="12363"/>
                  </a:cubicBezTo>
                  <a:cubicBezTo>
                    <a:pt x="1444704" y="20280"/>
                    <a:pt x="1449151" y="31016"/>
                    <a:pt x="1449151" y="42211"/>
                  </a:cubicBezTo>
                  <a:lnTo>
                    <a:pt x="1449151" y="193070"/>
                  </a:lnTo>
                  <a:cubicBezTo>
                    <a:pt x="1449151" y="204265"/>
                    <a:pt x="1444704" y="215002"/>
                    <a:pt x="1436788" y="222918"/>
                  </a:cubicBezTo>
                  <a:cubicBezTo>
                    <a:pt x="1428872" y="230834"/>
                    <a:pt x="1418135" y="235282"/>
                    <a:pt x="1406940" y="235282"/>
                  </a:cubicBezTo>
                  <a:lnTo>
                    <a:pt x="42211" y="235282"/>
                  </a:lnTo>
                  <a:cubicBezTo>
                    <a:pt x="31016" y="235282"/>
                    <a:pt x="20280" y="230834"/>
                    <a:pt x="12363" y="222918"/>
                  </a:cubicBezTo>
                  <a:cubicBezTo>
                    <a:pt x="4447" y="215002"/>
                    <a:pt x="0" y="204265"/>
                    <a:pt x="0" y="193070"/>
                  </a:cubicBezTo>
                  <a:lnTo>
                    <a:pt x="0" y="42211"/>
                  </a:lnTo>
                  <a:cubicBezTo>
                    <a:pt x="0" y="31016"/>
                    <a:pt x="4447" y="20280"/>
                    <a:pt x="12363" y="12363"/>
                  </a:cubicBezTo>
                  <a:cubicBezTo>
                    <a:pt x="20280" y="4447"/>
                    <a:pt x="31016" y="0"/>
                    <a:pt x="42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12C2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49151" cy="27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86637" y="5308663"/>
            <a:ext cx="303951" cy="162234"/>
          </a:xfrm>
          <a:custGeom>
            <a:avLst/>
            <a:gdLst/>
            <a:ahLst/>
            <a:cxnLst/>
            <a:rect r="r" b="b" t="t" l="l"/>
            <a:pathLst>
              <a:path h="162234" w="303951">
                <a:moveTo>
                  <a:pt x="0" y="0"/>
                </a:moveTo>
                <a:lnTo>
                  <a:pt x="303951" y="0"/>
                </a:lnTo>
                <a:lnTo>
                  <a:pt x="303951" y="162234"/>
                </a:lnTo>
                <a:lnTo>
                  <a:pt x="0" y="16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86637" y="6265480"/>
            <a:ext cx="303951" cy="162234"/>
          </a:xfrm>
          <a:custGeom>
            <a:avLst/>
            <a:gdLst/>
            <a:ahLst/>
            <a:cxnLst/>
            <a:rect r="r" b="b" t="t" l="l"/>
            <a:pathLst>
              <a:path h="162234" w="303951">
                <a:moveTo>
                  <a:pt x="0" y="0"/>
                </a:moveTo>
                <a:lnTo>
                  <a:pt x="303951" y="0"/>
                </a:lnTo>
                <a:lnTo>
                  <a:pt x="303951" y="162234"/>
                </a:lnTo>
                <a:lnTo>
                  <a:pt x="0" y="16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86637" y="7221663"/>
            <a:ext cx="303951" cy="162234"/>
          </a:xfrm>
          <a:custGeom>
            <a:avLst/>
            <a:gdLst/>
            <a:ahLst/>
            <a:cxnLst/>
            <a:rect r="r" b="b" t="t" l="l"/>
            <a:pathLst>
              <a:path h="162234" w="303951">
                <a:moveTo>
                  <a:pt x="0" y="0"/>
                </a:moveTo>
                <a:lnTo>
                  <a:pt x="303951" y="0"/>
                </a:lnTo>
                <a:lnTo>
                  <a:pt x="303951" y="162234"/>
                </a:lnTo>
                <a:lnTo>
                  <a:pt x="0" y="16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286637" y="8759342"/>
            <a:ext cx="303951" cy="162234"/>
          </a:xfrm>
          <a:custGeom>
            <a:avLst/>
            <a:gdLst/>
            <a:ahLst/>
            <a:cxnLst/>
            <a:rect r="r" b="b" t="t" l="l"/>
            <a:pathLst>
              <a:path h="162234" w="303951">
                <a:moveTo>
                  <a:pt x="0" y="0"/>
                </a:moveTo>
                <a:lnTo>
                  <a:pt x="303951" y="0"/>
                </a:lnTo>
                <a:lnTo>
                  <a:pt x="303951" y="162234"/>
                </a:lnTo>
                <a:lnTo>
                  <a:pt x="0" y="162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922880" y="4944173"/>
            <a:ext cx="5807851" cy="6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Avtom</a:t>
            </a: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atik hujjatlashtirish 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(Speech-to-Text)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22880" y="6148795"/>
            <a:ext cx="4009548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Yag</a:t>
            </a: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ona bemor profili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880" y="7104977"/>
            <a:ext cx="4009548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Classic AI model orqali kasallikning xavf darajasini aniqlash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22880" y="8492479"/>
            <a:ext cx="4949677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</a:t>
            </a: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abul va navbatni aqlli 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112C2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boshqarish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28582" y="3953312"/>
            <a:ext cx="8878159" cy="6763832"/>
            <a:chOff x="0" y="0"/>
            <a:chExt cx="1375459" cy="10478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5459" cy="1047895"/>
            </a:xfrm>
            <a:custGeom>
              <a:avLst/>
              <a:gdLst/>
              <a:ahLst/>
              <a:cxnLst/>
              <a:rect r="r" b="b" t="t" l="l"/>
              <a:pathLst>
                <a:path h="1047895" w="1375459">
                  <a:moveTo>
                    <a:pt x="33137" y="0"/>
                  </a:moveTo>
                  <a:lnTo>
                    <a:pt x="1342322" y="0"/>
                  </a:lnTo>
                  <a:cubicBezTo>
                    <a:pt x="1360623" y="0"/>
                    <a:pt x="1375459" y="14836"/>
                    <a:pt x="1375459" y="33137"/>
                  </a:cubicBezTo>
                  <a:lnTo>
                    <a:pt x="1375459" y="1014758"/>
                  </a:lnTo>
                  <a:cubicBezTo>
                    <a:pt x="1375459" y="1033059"/>
                    <a:pt x="1360623" y="1047895"/>
                    <a:pt x="1342322" y="1047895"/>
                  </a:cubicBezTo>
                  <a:lnTo>
                    <a:pt x="33137" y="1047895"/>
                  </a:lnTo>
                  <a:cubicBezTo>
                    <a:pt x="14836" y="1047895"/>
                    <a:pt x="0" y="1033059"/>
                    <a:pt x="0" y="1014758"/>
                  </a:cubicBezTo>
                  <a:lnTo>
                    <a:pt x="0" y="33137"/>
                  </a:lnTo>
                  <a:cubicBezTo>
                    <a:pt x="0" y="14836"/>
                    <a:pt x="14836" y="0"/>
                    <a:pt x="33137" y="0"/>
                  </a:cubicBezTo>
                  <a:close/>
                </a:path>
              </a:pathLst>
            </a:custGeom>
            <a:blipFill>
              <a:blip r:embed="rId6"/>
              <a:stretch>
                <a:fillRect l="-14134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907432" y="3758234"/>
            <a:ext cx="798618" cy="799763"/>
            <a:chOff x="0" y="0"/>
            <a:chExt cx="210336" cy="2106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0336" cy="210637"/>
            </a:xfrm>
            <a:custGeom>
              <a:avLst/>
              <a:gdLst/>
              <a:ahLst/>
              <a:cxnLst/>
              <a:rect r="r" b="b" t="t" l="l"/>
              <a:pathLst>
                <a:path h="210637" w="210336">
                  <a:moveTo>
                    <a:pt x="105168" y="0"/>
                  </a:moveTo>
                  <a:lnTo>
                    <a:pt x="105168" y="0"/>
                  </a:lnTo>
                  <a:cubicBezTo>
                    <a:pt x="133060" y="0"/>
                    <a:pt x="159810" y="11080"/>
                    <a:pt x="179533" y="30803"/>
                  </a:cubicBezTo>
                  <a:cubicBezTo>
                    <a:pt x="199256" y="50526"/>
                    <a:pt x="210336" y="77276"/>
                    <a:pt x="210336" y="105168"/>
                  </a:cubicBezTo>
                  <a:lnTo>
                    <a:pt x="210336" y="105469"/>
                  </a:lnTo>
                  <a:cubicBezTo>
                    <a:pt x="210336" y="133362"/>
                    <a:pt x="199256" y="160112"/>
                    <a:pt x="179533" y="179834"/>
                  </a:cubicBezTo>
                  <a:cubicBezTo>
                    <a:pt x="159810" y="199557"/>
                    <a:pt x="133060" y="210637"/>
                    <a:pt x="105168" y="210637"/>
                  </a:cubicBezTo>
                  <a:lnTo>
                    <a:pt x="105168" y="210637"/>
                  </a:lnTo>
                  <a:cubicBezTo>
                    <a:pt x="77276" y="210637"/>
                    <a:pt x="50526" y="199557"/>
                    <a:pt x="30803" y="179834"/>
                  </a:cubicBezTo>
                  <a:cubicBezTo>
                    <a:pt x="11080" y="160112"/>
                    <a:pt x="0" y="133362"/>
                    <a:pt x="0" y="105469"/>
                  </a:cubicBezTo>
                  <a:lnTo>
                    <a:pt x="0" y="105168"/>
                  </a:lnTo>
                  <a:cubicBezTo>
                    <a:pt x="0" y="77276"/>
                    <a:pt x="11080" y="50526"/>
                    <a:pt x="30803" y="30803"/>
                  </a:cubicBezTo>
                  <a:cubicBezTo>
                    <a:pt x="50526" y="11080"/>
                    <a:pt x="77276" y="0"/>
                    <a:pt x="105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10336" cy="24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5400000">
            <a:off x="16831070" y="711754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4"/>
                </a:lnTo>
                <a:lnTo>
                  <a:pt x="0" y="7997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28582" y="1593895"/>
            <a:ext cx="6025015" cy="104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7298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YECHIM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CBF6">
                <a:alpha val="25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7730" y="1779169"/>
            <a:ext cx="12048928" cy="8548749"/>
          </a:xfrm>
          <a:custGeom>
            <a:avLst/>
            <a:gdLst/>
            <a:ahLst/>
            <a:cxnLst/>
            <a:rect r="r" b="b" t="t" l="l"/>
            <a:pathLst>
              <a:path h="8548749" w="12048928">
                <a:moveTo>
                  <a:pt x="0" y="0"/>
                </a:moveTo>
                <a:lnTo>
                  <a:pt x="12048929" y="0"/>
                </a:lnTo>
                <a:lnTo>
                  <a:pt x="12048929" y="8548750"/>
                </a:lnTo>
                <a:lnTo>
                  <a:pt x="0" y="854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52" t="0" r="-193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7474" y="3691564"/>
            <a:ext cx="3299737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</a:t>
            </a: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ocAssist </a:t>
            </a:r>
          </a:p>
          <a:p>
            <a:pPr algn="l">
              <a:lnSpc>
                <a:spcPts val="2660"/>
              </a:lnSpc>
            </a:pP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(lokal startap)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858" y="1672477"/>
            <a:ext cx="5782969" cy="95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b="true" sz="56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STATISTIKA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958" y="3063917"/>
            <a:ext cx="6386816" cy="332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2024-yil holatiga ko‘ra, O‘zbekiston Respublikasida 9 200 dan ortiq xususiy klinika faoliyat yuritmoqda. Ularning 60–70 foizi hali ham to‘liq raqamli</a:t>
            </a:r>
            <a:r>
              <a:rPr lang="en-US" sz="267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tibbiy tizimlarga ulanmagan.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Manba: Sog‘liqni saqlash vazirligi (ssv.uz)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9244" y="-2660839"/>
            <a:ext cx="8112588" cy="12577128"/>
          </a:xfrm>
          <a:custGeom>
            <a:avLst/>
            <a:gdLst/>
            <a:ahLst/>
            <a:cxnLst/>
            <a:rect r="r" b="b" t="t" l="l"/>
            <a:pathLst>
              <a:path h="12577128" w="8112588">
                <a:moveTo>
                  <a:pt x="0" y="0"/>
                </a:moveTo>
                <a:lnTo>
                  <a:pt x="8112587" y="0"/>
                </a:lnTo>
                <a:lnTo>
                  <a:pt x="8112587" y="12577129"/>
                </a:lnTo>
                <a:lnTo>
                  <a:pt x="0" y="12577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0557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39298" y="628818"/>
            <a:ext cx="798618" cy="799763"/>
            <a:chOff x="0" y="0"/>
            <a:chExt cx="210336" cy="210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36" cy="210637"/>
            </a:xfrm>
            <a:custGeom>
              <a:avLst/>
              <a:gdLst/>
              <a:ahLst/>
              <a:cxnLst/>
              <a:rect r="r" b="b" t="t" l="l"/>
              <a:pathLst>
                <a:path h="210637" w="210336">
                  <a:moveTo>
                    <a:pt x="105168" y="0"/>
                  </a:moveTo>
                  <a:lnTo>
                    <a:pt x="105168" y="0"/>
                  </a:lnTo>
                  <a:cubicBezTo>
                    <a:pt x="133060" y="0"/>
                    <a:pt x="159810" y="11080"/>
                    <a:pt x="179533" y="30803"/>
                  </a:cubicBezTo>
                  <a:cubicBezTo>
                    <a:pt x="199256" y="50526"/>
                    <a:pt x="210336" y="77276"/>
                    <a:pt x="210336" y="105168"/>
                  </a:cubicBezTo>
                  <a:lnTo>
                    <a:pt x="210336" y="105469"/>
                  </a:lnTo>
                  <a:cubicBezTo>
                    <a:pt x="210336" y="133362"/>
                    <a:pt x="199256" y="160112"/>
                    <a:pt x="179533" y="179834"/>
                  </a:cubicBezTo>
                  <a:cubicBezTo>
                    <a:pt x="159810" y="199557"/>
                    <a:pt x="133060" y="210637"/>
                    <a:pt x="105168" y="210637"/>
                  </a:cubicBezTo>
                  <a:lnTo>
                    <a:pt x="105168" y="210637"/>
                  </a:lnTo>
                  <a:cubicBezTo>
                    <a:pt x="77276" y="210637"/>
                    <a:pt x="50526" y="199557"/>
                    <a:pt x="30803" y="179834"/>
                  </a:cubicBezTo>
                  <a:cubicBezTo>
                    <a:pt x="11080" y="160112"/>
                    <a:pt x="0" y="133362"/>
                    <a:pt x="0" y="105469"/>
                  </a:cubicBezTo>
                  <a:lnTo>
                    <a:pt x="0" y="105168"/>
                  </a:lnTo>
                  <a:cubicBezTo>
                    <a:pt x="0" y="77276"/>
                    <a:pt x="11080" y="50526"/>
                    <a:pt x="30803" y="30803"/>
                  </a:cubicBezTo>
                  <a:cubicBezTo>
                    <a:pt x="50526" y="11080"/>
                    <a:pt x="77276" y="0"/>
                    <a:pt x="105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0336" cy="24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-75818" y="9071355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4"/>
                </a:lnTo>
                <a:lnTo>
                  <a:pt x="0" y="799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8884" y="5561197"/>
            <a:ext cx="167836" cy="89582"/>
          </a:xfrm>
          <a:custGeom>
            <a:avLst/>
            <a:gdLst/>
            <a:ahLst/>
            <a:cxnLst/>
            <a:rect r="r" b="b" t="t" l="l"/>
            <a:pathLst>
              <a:path h="89582" w="167836">
                <a:moveTo>
                  <a:pt x="0" y="0"/>
                </a:moveTo>
                <a:lnTo>
                  <a:pt x="167835" y="0"/>
                </a:lnTo>
                <a:lnTo>
                  <a:pt x="167835" y="89582"/>
                </a:lnTo>
                <a:lnTo>
                  <a:pt x="0" y="89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7085" y="5561197"/>
            <a:ext cx="167836" cy="89582"/>
          </a:xfrm>
          <a:custGeom>
            <a:avLst/>
            <a:gdLst/>
            <a:ahLst/>
            <a:cxnLst/>
            <a:rect r="r" b="b" t="t" l="l"/>
            <a:pathLst>
              <a:path h="89582" w="167836">
                <a:moveTo>
                  <a:pt x="0" y="0"/>
                </a:moveTo>
                <a:lnTo>
                  <a:pt x="167836" y="0"/>
                </a:lnTo>
                <a:lnTo>
                  <a:pt x="167836" y="89582"/>
                </a:lnTo>
                <a:lnTo>
                  <a:pt x="0" y="89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25287" y="5561197"/>
            <a:ext cx="167836" cy="89582"/>
          </a:xfrm>
          <a:custGeom>
            <a:avLst/>
            <a:gdLst/>
            <a:ahLst/>
            <a:cxnLst/>
            <a:rect r="r" b="b" t="t" l="l"/>
            <a:pathLst>
              <a:path h="89582" w="167836">
                <a:moveTo>
                  <a:pt x="0" y="0"/>
                </a:moveTo>
                <a:lnTo>
                  <a:pt x="167835" y="0"/>
                </a:lnTo>
                <a:lnTo>
                  <a:pt x="167835" y="89582"/>
                </a:lnTo>
                <a:lnTo>
                  <a:pt x="0" y="89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3488" y="5561197"/>
            <a:ext cx="167836" cy="89582"/>
          </a:xfrm>
          <a:custGeom>
            <a:avLst/>
            <a:gdLst/>
            <a:ahLst/>
            <a:cxnLst/>
            <a:rect r="r" b="b" t="t" l="l"/>
            <a:pathLst>
              <a:path h="89582" w="167836">
                <a:moveTo>
                  <a:pt x="0" y="0"/>
                </a:moveTo>
                <a:lnTo>
                  <a:pt x="167836" y="0"/>
                </a:lnTo>
                <a:lnTo>
                  <a:pt x="167836" y="89582"/>
                </a:lnTo>
                <a:lnTo>
                  <a:pt x="0" y="89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1640" y="1539869"/>
            <a:ext cx="15004721" cy="8042655"/>
          </a:xfrm>
          <a:custGeom>
            <a:avLst/>
            <a:gdLst/>
            <a:ahLst/>
            <a:cxnLst/>
            <a:rect r="r" b="b" t="t" l="l"/>
            <a:pathLst>
              <a:path h="8042655" w="15004721">
                <a:moveTo>
                  <a:pt x="0" y="0"/>
                </a:moveTo>
                <a:lnTo>
                  <a:pt x="15004720" y="0"/>
                </a:lnTo>
                <a:lnTo>
                  <a:pt x="15004720" y="8042656"/>
                </a:lnTo>
                <a:lnTo>
                  <a:pt x="0" y="8042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42" t="-10698" r="-2206" b="-1875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025097" y="563818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3"/>
                </a:lnTo>
                <a:lnTo>
                  <a:pt x="0" y="799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085104" y="8858418"/>
            <a:ext cx="798618" cy="799763"/>
            <a:chOff x="0" y="0"/>
            <a:chExt cx="210336" cy="210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36" cy="210637"/>
            </a:xfrm>
            <a:custGeom>
              <a:avLst/>
              <a:gdLst/>
              <a:ahLst/>
              <a:cxnLst/>
              <a:rect r="r" b="b" t="t" l="l"/>
              <a:pathLst>
                <a:path h="210637" w="210336">
                  <a:moveTo>
                    <a:pt x="105168" y="0"/>
                  </a:moveTo>
                  <a:lnTo>
                    <a:pt x="105168" y="0"/>
                  </a:lnTo>
                  <a:cubicBezTo>
                    <a:pt x="133060" y="0"/>
                    <a:pt x="159810" y="11080"/>
                    <a:pt x="179533" y="30803"/>
                  </a:cubicBezTo>
                  <a:cubicBezTo>
                    <a:pt x="199256" y="50526"/>
                    <a:pt x="210336" y="77276"/>
                    <a:pt x="210336" y="105168"/>
                  </a:cubicBezTo>
                  <a:lnTo>
                    <a:pt x="210336" y="105469"/>
                  </a:lnTo>
                  <a:cubicBezTo>
                    <a:pt x="210336" y="133362"/>
                    <a:pt x="199256" y="160112"/>
                    <a:pt x="179533" y="179834"/>
                  </a:cubicBezTo>
                  <a:cubicBezTo>
                    <a:pt x="159810" y="199557"/>
                    <a:pt x="133060" y="210637"/>
                    <a:pt x="105168" y="210637"/>
                  </a:cubicBezTo>
                  <a:lnTo>
                    <a:pt x="105168" y="210637"/>
                  </a:lnTo>
                  <a:cubicBezTo>
                    <a:pt x="77276" y="210637"/>
                    <a:pt x="50526" y="199557"/>
                    <a:pt x="30803" y="179834"/>
                  </a:cubicBezTo>
                  <a:cubicBezTo>
                    <a:pt x="11080" y="160112"/>
                    <a:pt x="0" y="133362"/>
                    <a:pt x="0" y="105469"/>
                  </a:cubicBezTo>
                  <a:lnTo>
                    <a:pt x="0" y="105168"/>
                  </a:lnTo>
                  <a:cubicBezTo>
                    <a:pt x="0" y="77276"/>
                    <a:pt x="11080" y="50526"/>
                    <a:pt x="30803" y="30803"/>
                  </a:cubicBezTo>
                  <a:cubicBezTo>
                    <a:pt x="50526" y="11080"/>
                    <a:pt x="77276" y="0"/>
                    <a:pt x="105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1DE9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336" cy="24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2041" y="1639734"/>
            <a:ext cx="7554861" cy="104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7298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MONETIZATSIYA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43153" y="3490652"/>
            <a:ext cx="170392" cy="90947"/>
          </a:xfrm>
          <a:custGeom>
            <a:avLst/>
            <a:gdLst/>
            <a:ahLst/>
            <a:cxnLst/>
            <a:rect r="r" b="b" t="t" l="l"/>
            <a:pathLst>
              <a:path h="90947" w="170392">
                <a:moveTo>
                  <a:pt x="0" y="0"/>
                </a:moveTo>
                <a:lnTo>
                  <a:pt x="170392" y="0"/>
                </a:lnTo>
                <a:lnTo>
                  <a:pt x="170392" y="90947"/>
                </a:lnTo>
                <a:lnTo>
                  <a:pt x="0" y="90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01721"/>
            <a:ext cx="4806865" cy="39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1-bosqich:</a:t>
            </a:r>
            <a:r>
              <a:rPr lang="en-US" b="true" sz="2319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Demo versiya (0–6 oy)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21301"/>
            <a:ext cx="7366248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Maqsad: Klinikalarni jalb qilish va mahsulotni sinovdan o‘tkazish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Bepul demo versiya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Asosiy funksiyalar:</a:t>
            </a:r>
          </a:p>
          <a:p>
            <a:pPr algn="l" marL="820419" indent="-273473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Bemor profili</a:t>
            </a:r>
          </a:p>
          <a:p>
            <a:pPr algn="l" marL="820419" indent="-273473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Qabul jadvali</a:t>
            </a:r>
          </a:p>
          <a:p>
            <a:pPr algn="l" marL="820419" indent="-273473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Ovozli protokol (cheklangan)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Klinikalar bilan real feedback yig‘ish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AI modellarni mahalliy ma’lumotlar bilan moslashtirish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Daromad yo‘q, lekin bozorni egallash bosqichi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54184" y="814559"/>
            <a:ext cx="4864603" cy="38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b="true" sz="2219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2-bosqich:</a:t>
            </a:r>
            <a:r>
              <a:rPr lang="en-US" b="true" sz="2219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Pilot versiya (6–12 oy)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1660" y="1534959"/>
            <a:ext cx="6422752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Maqsad: Dastlabki daromad va ishonchli</a:t>
            </a: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 mijozlar bazasi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Tanlangan klinikalar uchun pullik pilot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To‘liq funksiyalar: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Ovozdan matnga (o‘zbek tilida)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AI yordamchi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Tahlil va hisobotlar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Oylik obuna asosida ishlaydi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Daromad boshlanadi (B2B subscription)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662533" y="4765938"/>
            <a:ext cx="4447904" cy="37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3-bosqich: To‘liq tijorat</a:t>
            </a:r>
            <a:r>
              <a:rPr lang="en-US" b="true" sz="2262">
                <a:solidFill>
                  <a:srgbClr val="112C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(12 oy +)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09546" y="5486400"/>
            <a:ext cx="6326981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Maqsad: Butun O‘zbekiston bo‘yicha kengayish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Xususiy</a:t>
            </a: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 klinikalar uchun to‘liq pullik CRM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Oylik / yillik obuna modeli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Qo‘shimcha daromad manbalari: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AI modullar (premium)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Kengaytirilgan analitika</a:t>
            </a:r>
          </a:p>
          <a:p>
            <a:pPr algn="l" marL="820419" indent="-273473" lvl="2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Integratsiyalar (laboratoriya, call-center, billing)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2C2F"/>
                </a:solidFill>
                <a:latin typeface="Canva Sans"/>
                <a:ea typeface="Canva Sans"/>
                <a:cs typeface="Canva Sans"/>
                <a:sym typeface="Canva Sans"/>
              </a:rPr>
              <a:t>Masshtablash va barqaror daromad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CBF6">
                <a:alpha val="25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82563" y="8858418"/>
            <a:ext cx="425874" cy="799763"/>
          </a:xfrm>
          <a:custGeom>
            <a:avLst/>
            <a:gdLst/>
            <a:ahLst/>
            <a:cxnLst/>
            <a:rect r="r" b="b" t="t" l="l"/>
            <a:pathLst>
              <a:path h="799763" w="425874">
                <a:moveTo>
                  <a:pt x="0" y="0"/>
                </a:moveTo>
                <a:lnTo>
                  <a:pt x="425874" y="0"/>
                </a:lnTo>
                <a:lnTo>
                  <a:pt x="425874" y="799764"/>
                </a:lnTo>
                <a:lnTo>
                  <a:pt x="0" y="79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500" y="1673408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200"/>
                </a:lnTo>
                <a:lnTo>
                  <a:pt x="0" y="515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46130" y="4979931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8CBF6">
                <a:alpha val="25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50435"/>
            <a:ext cx="366682" cy="393225"/>
          </a:xfrm>
          <a:custGeom>
            <a:avLst/>
            <a:gdLst/>
            <a:ahLst/>
            <a:cxnLst/>
            <a:rect r="r" b="b" t="t" l="l"/>
            <a:pathLst>
              <a:path h="393225" w="366682">
                <a:moveTo>
                  <a:pt x="0" y="0"/>
                </a:moveTo>
                <a:lnTo>
                  <a:pt x="366682" y="0"/>
                </a:lnTo>
                <a:lnTo>
                  <a:pt x="366682" y="393225"/>
                </a:lnTo>
                <a:lnTo>
                  <a:pt x="0" y="39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-12699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412" y="5143500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0981" y="1038225"/>
            <a:ext cx="2375201" cy="2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</a:pPr>
            <a:r>
              <a:rPr lang="en-US" sz="2000" b="true">
                <a:solidFill>
                  <a:srgbClr val="112C2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aid.uz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DAG_H41wh0w</dc:identifier>
  <dcterms:modified xsi:type="dcterms:W3CDTF">2011-08-01T06:04:30Z</dcterms:modified>
  <cp:revision>1</cp:revision>
  <dc:title>Green and Purple Modern First Aid Training Deck Presentation</dc:title>
</cp:coreProperties>
</file>